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2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t="0" r="-3973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709048"/>
            <a:ext cx="6648474" cy="78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1"/>
              </a:lnSpc>
            </a:pPr>
            <a:r>
              <a:rPr lang="en-US" sz="2545">
                <a:solidFill>
                  <a:srgbClr val="FFFFFF"/>
                </a:solidFill>
                <a:latin typeface="DM Sans Bold Italics"/>
              </a:rPr>
              <a:t>Andrea Chavez Rubio</a:t>
            </a:r>
          </a:p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DM Sans Bold Italics"/>
              </a:rPr>
              <a:t>Atziri Neri Reyes Jimenez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14461"/>
            <a:ext cx="12192457" cy="433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8"/>
              </a:lnSpc>
            </a:pPr>
            <a:r>
              <a:rPr lang="en-US" sz="9498">
                <a:solidFill>
                  <a:srgbClr val="FFFBFB"/>
                </a:solidFill>
                <a:latin typeface="Now Bold"/>
              </a:rPr>
              <a:t>BRECHA DE GÉNERO EN </a:t>
            </a:r>
          </a:p>
          <a:p>
            <a:pPr>
              <a:lnSpc>
                <a:spcPts val="1139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966159"/>
            <a:ext cx="8115300" cy="143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8"/>
              </a:lnSpc>
            </a:pPr>
            <a:r>
              <a:rPr lang="en-US" sz="9498">
                <a:solidFill>
                  <a:srgbClr val="56AEFF"/>
                </a:solidFill>
                <a:latin typeface="Now Bold"/>
              </a:rPr>
              <a:t>STEM</a:t>
            </a:r>
            <a:r>
              <a:rPr lang="en-US" sz="9498">
                <a:solidFill>
                  <a:srgbClr val="56AEFF"/>
                </a:solidFill>
                <a:latin typeface="Now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16039" y="2189179"/>
            <a:ext cx="11255922" cy="7586143"/>
          </a:xfrm>
          <a:custGeom>
            <a:avLst/>
            <a:gdLst/>
            <a:ahLst/>
            <a:cxnLst/>
            <a:rect r="r" b="b" t="t" l="l"/>
            <a:pathLst>
              <a:path h="7586143" w="11255922">
                <a:moveTo>
                  <a:pt x="0" y="0"/>
                </a:moveTo>
                <a:lnTo>
                  <a:pt x="11255922" y="0"/>
                </a:lnTo>
                <a:lnTo>
                  <a:pt x="11255922" y="7586144"/>
                </a:lnTo>
                <a:lnTo>
                  <a:pt x="0" y="7586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15700" y="732587"/>
            <a:ext cx="9879016" cy="145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9"/>
              </a:lnSpc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MATRIZ DE CORRELACIÓN</a:t>
            </a:r>
          </a:p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28439" y="2798190"/>
            <a:ext cx="9038961" cy="6131323"/>
          </a:xfrm>
          <a:custGeom>
            <a:avLst/>
            <a:gdLst/>
            <a:ahLst/>
            <a:cxnLst/>
            <a:rect r="r" b="b" t="t" l="l"/>
            <a:pathLst>
              <a:path h="6131323" w="9038961">
                <a:moveTo>
                  <a:pt x="0" y="0"/>
                </a:moveTo>
                <a:lnTo>
                  <a:pt x="9038961" y="0"/>
                </a:lnTo>
                <a:lnTo>
                  <a:pt x="9038961" y="6131323"/>
                </a:lnTo>
                <a:lnTo>
                  <a:pt x="0" y="6131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52500"/>
            <a:ext cx="6300311" cy="79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70">
                <a:solidFill>
                  <a:srgbClr val="FFFFFF"/>
                </a:solidFill>
                <a:latin typeface="DM Sans Bold"/>
              </a:rPr>
              <a:t>Gráfico de dispersión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9545" y="3465688"/>
            <a:ext cx="16189755" cy="380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FFFFFF"/>
                </a:solidFill>
                <a:latin typeface="DM Sans"/>
              </a:rPr>
              <a:t>En última instancia, implementar estrategias efectivas para reducir significativamente la brecha de género en STEM es crucial para promover la equidad de oportunidades y maximizar el potencial de todas las personas en estos campos. Es fundamental adoptar un enfoque inclusivo y proactivo para abordar las desigualdades de género y raciales en STEM y trabajar hacia un futuro más equitativo y diverso en estas áreas.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18121" y="1630901"/>
            <a:ext cx="10821834" cy="124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3"/>
              </a:lnSpc>
              <a:spcBef>
                <a:spcPct val="0"/>
              </a:spcBef>
            </a:pPr>
            <a:r>
              <a:rPr lang="en-US" sz="8127">
                <a:solidFill>
                  <a:srgbClr val="FFFFFF"/>
                </a:solidFill>
                <a:latin typeface="Now Bold"/>
              </a:rPr>
              <a:t>CONCLUSION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29106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25677" y="8120794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6096" y="2678724"/>
            <a:ext cx="11328124" cy="460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415">
                <a:solidFill>
                  <a:srgbClr val="FFFFFF"/>
                </a:solidFill>
                <a:latin typeface="DM Sans Bold"/>
              </a:rPr>
              <a:t>¿Sabías que, en el ámbito de Ciencia, Tecnología, Ingeniería y Matemáticas (STEM), la participación de las mujeres es menor en comparación con la de los hombres?</a:t>
            </a:r>
          </a:p>
          <a:p>
            <a:pPr algn="just">
              <a:lnSpc>
                <a:spcPts val="3333"/>
              </a:lnSpc>
            </a:pPr>
          </a:p>
          <a:p>
            <a:pPr algn="just">
              <a:lnSpc>
                <a:spcPts val="3333"/>
              </a:lnSpc>
            </a:pPr>
            <a:r>
              <a:rPr lang="en-US" sz="2415">
                <a:solidFill>
                  <a:srgbClr val="FFFFFF"/>
                </a:solidFill>
                <a:latin typeface="DM Sans"/>
              </a:rPr>
              <a:t>Esta brecha de género en STEM tiene un impacto negativo en la sociedad, ya que limita el potencial de desarrollo e innovación al excluir a las mujeres de estas áreas tan importantes.</a:t>
            </a:r>
          </a:p>
          <a:p>
            <a:pPr algn="ctr">
              <a:lnSpc>
                <a:spcPts val="3333"/>
              </a:lnSpc>
            </a:pPr>
          </a:p>
          <a:p>
            <a:pPr algn="ctr">
              <a:lnSpc>
                <a:spcPts val="3333"/>
              </a:lnSpc>
            </a:pPr>
            <a:r>
              <a:rPr lang="en-US" sz="2415">
                <a:solidFill>
                  <a:srgbClr val="FFFFFF"/>
                </a:solidFill>
                <a:latin typeface="DM Sans Bold"/>
              </a:rPr>
              <a:t>¿Por qué existe esta brecha?</a:t>
            </a:r>
          </a:p>
          <a:p>
            <a:pPr algn="ctr">
              <a:lnSpc>
                <a:spcPts val="3333"/>
              </a:lnSpc>
            </a:pPr>
          </a:p>
          <a:p>
            <a:pPr algn="ctr" marL="0" indent="0" lvl="0">
              <a:lnSpc>
                <a:spcPts val="3333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205" t="0" r="-73205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15966396" y="9459022"/>
            <a:ext cx="13457996" cy="3264379"/>
            <a:chOff x="0" y="0"/>
            <a:chExt cx="17943995" cy="43525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847404" y="1028700"/>
            <a:ext cx="8960131" cy="244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8020">
                <a:solidFill>
                  <a:srgbClr val="051D40"/>
                </a:solidFill>
                <a:latin typeface="Now Bold"/>
              </a:rPr>
              <a:t>INTRODUCCIÓN</a:t>
            </a:r>
          </a:p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532962" y="6966901"/>
            <a:ext cx="348579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87" indent="-226693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Now"/>
              </a:rPr>
              <a:t>Estereotipos de género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32962" y="7539750"/>
            <a:ext cx="400574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Cultura y ambiente laboral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32962" y="8111250"/>
            <a:ext cx="738814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Disparidades en el acceso a la educación y recursos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7312" y="4699474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7312" y="6363602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34923" y="7852312"/>
            <a:ext cx="1525382" cy="1240575"/>
          </a:xfrm>
          <a:custGeom>
            <a:avLst/>
            <a:gdLst/>
            <a:ahLst/>
            <a:cxnLst/>
            <a:rect r="r" b="b" t="t" l="l"/>
            <a:pathLst>
              <a:path h="1240575" w="1525382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50582" y="2884820"/>
            <a:ext cx="1187335" cy="1187335"/>
          </a:xfrm>
          <a:custGeom>
            <a:avLst/>
            <a:gdLst/>
            <a:ahLst/>
            <a:cxnLst/>
            <a:rect r="r" b="b" t="t" l="l"/>
            <a:pathLst>
              <a:path h="1187335" w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1543" y="817808"/>
            <a:ext cx="580149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33666" y="440837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91320" y="4487939"/>
            <a:ext cx="6625246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 Bold"/>
              </a:rPr>
              <a:t>¿Cómo influye el origen hispano en la participación en carreras STEM?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33666" y="555679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91320" y="5636358"/>
            <a:ext cx="7491303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 Bold"/>
              </a:rPr>
              <a:t>¿Existen disparidades de género significativas en la población hispana en STEM?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33666" y="670279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1320" y="6782364"/>
            <a:ext cx="6350894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 Bold"/>
              </a:rPr>
              <a:t>¿Cómo varía la brecha de género en STEM con diferentes grupos de edad?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33666" y="785121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91320" y="7930784"/>
            <a:ext cx="6625246" cy="130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 Bold"/>
              </a:rPr>
              <a:t>¿Se observan patrones significativos de inequidad de género en STEM en grupos raciales específicos?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1543" y="2265608"/>
            <a:ext cx="9791474" cy="218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</a:rPr>
              <a:t>Este proyecto tiene como propósito desarrollar un modelo de aprendizaje automático para identificar y comprender las causas principales de la brecha de género en STEM. Utilizaremos gráficos intuitivos y técnicas de machine learning aplicadas a los datos recopilados.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273017" y="2428473"/>
            <a:ext cx="6697476" cy="7733806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12"/>
              <a:stretch>
                <a:fillRect l="-36659" t="0" r="-36659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611507"/>
            <a:chOff x="0" y="0"/>
            <a:chExt cx="991873" cy="9912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611507"/>
            <a:chOff x="0" y="0"/>
            <a:chExt cx="991873" cy="9912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611507"/>
            <a:chOff x="0" y="0"/>
            <a:chExt cx="991873" cy="9912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852572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518755" y="470825"/>
            <a:ext cx="9264679" cy="24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PROCESAMIENTO DE DATOS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Limpieza de datos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 Semi-Bold"/>
              </a:rPr>
              <a:t>Eliminación de datos duplicados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3964" y="7582446"/>
            <a:ext cx="2318467" cy="96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 Semi-Bold"/>
              </a:rPr>
              <a:t>Codificación de variables categóricas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1861" y="7582446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 Semi-Bold"/>
              </a:rPr>
              <a:t>Selección de características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 Semi-Bold"/>
              </a:rPr>
              <a:t>Normalización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52572" y="7582446"/>
            <a:ext cx="2318467" cy="96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Verificación de la consistencia de los datos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10181"/>
            <a:ext cx="6395555" cy="69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24"/>
              </a:lnSpc>
              <a:spcBef>
                <a:spcPct val="0"/>
              </a:spcBef>
            </a:pPr>
            <a:r>
              <a:rPr lang="en-US" sz="4687">
                <a:solidFill>
                  <a:srgbClr val="56AEFF"/>
                </a:solidFill>
                <a:latin typeface="Now Bold"/>
              </a:rPr>
              <a:t>Resultados 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51140" y="-1139983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67132" y="8017517"/>
            <a:ext cx="12292168" cy="1240783"/>
          </a:xfrm>
          <a:custGeom>
            <a:avLst/>
            <a:gdLst/>
            <a:ahLst/>
            <a:cxnLst/>
            <a:rect r="r" b="b" t="t" l="l"/>
            <a:pathLst>
              <a:path h="1240783" w="12292168">
                <a:moveTo>
                  <a:pt x="0" y="0"/>
                </a:moveTo>
                <a:lnTo>
                  <a:pt x="12292168" y="0"/>
                </a:lnTo>
                <a:lnTo>
                  <a:pt x="12292168" y="1240783"/>
                </a:lnTo>
                <a:lnTo>
                  <a:pt x="0" y="1240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3718" y="2699577"/>
            <a:ext cx="13294816" cy="486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2"/>
              </a:lnSpc>
              <a:spcBef>
                <a:spcPct val="0"/>
              </a:spcBef>
            </a:pPr>
            <a:r>
              <a:rPr lang="en-US" sz="3480" spc="341">
                <a:solidFill>
                  <a:srgbClr val="FFFFFF"/>
                </a:solidFill>
                <a:latin typeface="DM Sans Bold"/>
              </a:rPr>
              <a:t>¿Cómo influye el origen hispano en la participación en carreras STEM?</a:t>
            </a:r>
          </a:p>
          <a:p>
            <a:pPr algn="ctr">
              <a:lnSpc>
                <a:spcPts val="4802"/>
              </a:lnSpc>
              <a:spcBef>
                <a:spcPct val="0"/>
              </a:spcBef>
            </a:pPr>
          </a:p>
          <a:p>
            <a:pPr marL="751364" indent="-375682" lvl="1">
              <a:lnSpc>
                <a:spcPts val="4802"/>
              </a:lnSpc>
              <a:buFont typeface="Arial"/>
              <a:buChar char="•"/>
            </a:pPr>
            <a:r>
              <a:rPr lang="en-US" sz="3480" spc="341">
                <a:solidFill>
                  <a:srgbClr val="FFFFFF"/>
                </a:solidFill>
                <a:latin typeface="DM Sans"/>
              </a:rPr>
              <a:t>Análisis de </a:t>
            </a:r>
            <a:r>
              <a:rPr lang="en-US" sz="3480" spc="341">
                <a:solidFill>
                  <a:srgbClr val="FFFFFF"/>
                </a:solidFill>
                <a:latin typeface="DM Sans"/>
              </a:rPr>
              <a:t> participación en STEM en relación con el origen hispano.</a:t>
            </a:r>
          </a:p>
          <a:p>
            <a:pPr marL="751364" indent="-375682" lvl="1">
              <a:lnSpc>
                <a:spcPts val="4802"/>
              </a:lnSpc>
              <a:buFont typeface="Arial"/>
              <a:buChar char="•"/>
            </a:pPr>
            <a:r>
              <a:rPr lang="en-US" sz="3480" spc="341">
                <a:solidFill>
                  <a:srgbClr val="FFFFFF"/>
                </a:solidFill>
                <a:latin typeface="DM Sans"/>
              </a:rPr>
              <a:t>Medición de la participación de diferentes grupos hispanos en carreras STEM, revelando patrones y tendencias significativa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722" y="1537265"/>
            <a:ext cx="17578797" cy="6788070"/>
          </a:xfrm>
          <a:custGeom>
            <a:avLst/>
            <a:gdLst/>
            <a:ahLst/>
            <a:cxnLst/>
            <a:rect r="r" b="b" t="t" l="l"/>
            <a:pathLst>
              <a:path h="6788070" w="17578797">
                <a:moveTo>
                  <a:pt x="0" y="0"/>
                </a:moveTo>
                <a:lnTo>
                  <a:pt x="17578798" y="0"/>
                </a:lnTo>
                <a:lnTo>
                  <a:pt x="17578798" y="6788069"/>
                </a:lnTo>
                <a:lnTo>
                  <a:pt x="0" y="678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401" y="5415772"/>
            <a:ext cx="14789139" cy="4089223"/>
          </a:xfrm>
          <a:custGeom>
            <a:avLst/>
            <a:gdLst/>
            <a:ahLst/>
            <a:cxnLst/>
            <a:rect r="r" b="b" t="t" l="l"/>
            <a:pathLst>
              <a:path h="4089223" w="14789139">
                <a:moveTo>
                  <a:pt x="0" y="0"/>
                </a:moveTo>
                <a:lnTo>
                  <a:pt x="14789139" y="0"/>
                </a:lnTo>
                <a:lnTo>
                  <a:pt x="14789139" y="4089223"/>
                </a:lnTo>
                <a:lnTo>
                  <a:pt x="0" y="4089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4085" y="1373187"/>
            <a:ext cx="11313443" cy="35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8"/>
              </a:lnSpc>
            </a:pPr>
            <a:r>
              <a:rPr lang="en-US" sz="2970" spc="291">
                <a:solidFill>
                  <a:srgbClr val="F5FFF5"/>
                </a:solidFill>
                <a:latin typeface="DM Sans"/>
              </a:rPr>
              <a:t>Gráfico de tasas de títulos en ciencias por edad y sexo</a:t>
            </a:r>
          </a:p>
          <a:p>
            <a:pPr algn="just" marL="641226" indent="-320613" lvl="1">
              <a:lnSpc>
                <a:spcPts val="4098"/>
              </a:lnSpc>
              <a:buFont typeface="Arial"/>
              <a:buChar char="•"/>
            </a:pPr>
            <a:r>
              <a:rPr lang="en-US" sz="2970" spc="291">
                <a:solidFill>
                  <a:srgbClr val="F5FFF5"/>
                </a:solidFill>
                <a:latin typeface="DM Sans"/>
              </a:rPr>
              <a:t>Se examino</a:t>
            </a:r>
            <a:r>
              <a:rPr lang="en-US" sz="2970" spc="291">
                <a:solidFill>
                  <a:srgbClr val="F5FFF5"/>
                </a:solidFill>
                <a:latin typeface="DM Sans"/>
              </a:rPr>
              <a:t> la distribución de género en la participación hispana en carreras STEM.</a:t>
            </a:r>
          </a:p>
          <a:p>
            <a:pPr algn="just" marL="641226" indent="-320613" lvl="1">
              <a:lnSpc>
                <a:spcPts val="4098"/>
              </a:lnSpc>
              <a:buFont typeface="Arial"/>
              <a:buChar char="•"/>
            </a:pPr>
            <a:r>
              <a:rPr lang="en-US" sz="2970" spc="291">
                <a:solidFill>
                  <a:srgbClr val="F5FFF5"/>
                </a:solidFill>
                <a:latin typeface="DM Sans"/>
              </a:rPr>
              <a:t>Se identificaron posibles desequilibrios de género entre hombres y mujeres en campos STEM, destacando disparidades.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7312" y="4699474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7312" y="6363602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34923" y="7852312"/>
            <a:ext cx="1525382" cy="1240575"/>
          </a:xfrm>
          <a:custGeom>
            <a:avLst/>
            <a:gdLst/>
            <a:ahLst/>
            <a:cxnLst/>
            <a:rect r="r" b="b" t="t" l="l"/>
            <a:pathLst>
              <a:path h="1240575" w="1525382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50582" y="2884820"/>
            <a:ext cx="1187335" cy="1187335"/>
          </a:xfrm>
          <a:custGeom>
            <a:avLst/>
            <a:gdLst/>
            <a:ahLst/>
            <a:cxnLst/>
            <a:rect r="r" b="b" t="t" l="l"/>
            <a:pathLst>
              <a:path h="1187335" w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59538" y="-268841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38764" y="5268032"/>
            <a:ext cx="13020774" cy="3942401"/>
          </a:xfrm>
          <a:custGeom>
            <a:avLst/>
            <a:gdLst/>
            <a:ahLst/>
            <a:cxnLst/>
            <a:rect r="r" b="b" t="t" l="l"/>
            <a:pathLst>
              <a:path h="3942401" w="13020774">
                <a:moveTo>
                  <a:pt x="0" y="0"/>
                </a:moveTo>
                <a:lnTo>
                  <a:pt x="13020774" y="0"/>
                </a:lnTo>
                <a:lnTo>
                  <a:pt x="13020774" y="3942401"/>
                </a:lnTo>
                <a:lnTo>
                  <a:pt x="0" y="3942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2708" y="232692"/>
            <a:ext cx="15220479" cy="437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</a:p>
          <a:p>
            <a:pPr>
              <a:lnSpc>
                <a:spcPts val="5012"/>
              </a:lnSpc>
            </a:pPr>
            <a:r>
              <a:rPr lang="en-US" sz="3632">
                <a:solidFill>
                  <a:srgbClr val="FFFFFF"/>
                </a:solidFill>
                <a:latin typeface="DM Sans Italics"/>
              </a:rPr>
              <a:t>¿Se observan patrones significativos de inequidad de género en STEM en grupos raciales específicos?</a:t>
            </a:r>
          </a:p>
          <a:p>
            <a:pPr marL="784261" indent="-392131" lvl="1">
              <a:lnSpc>
                <a:spcPts val="5012"/>
              </a:lnSpc>
              <a:buFont typeface="Arial"/>
              <a:buChar char="•"/>
            </a:pPr>
            <a:r>
              <a:rPr lang="en-US" sz="3632">
                <a:solidFill>
                  <a:srgbClr val="FFFFFF"/>
                </a:solidFill>
                <a:latin typeface="DM Sans Italics"/>
              </a:rPr>
              <a:t> Se investigo la existencia de patrones notables de inequidad de género en campos STEM dentro de grupos raciales específicos.</a:t>
            </a:r>
          </a:p>
          <a:p>
            <a:pPr algn="l" marL="784261" indent="-392131" lvl="1">
              <a:lnSpc>
                <a:spcPts val="5012"/>
              </a:lnSpc>
              <a:buFont typeface="Arial"/>
              <a:buChar char="•"/>
            </a:pPr>
            <a:r>
              <a:rPr lang="en-US" sz="3632">
                <a:solidFill>
                  <a:srgbClr val="FFFFFF"/>
                </a:solidFill>
                <a:latin typeface="DM Sans Italics"/>
              </a:rPr>
              <a:t>Identificamos disparidades en la participación de hombres y mujeres en STEM en contextos raciales específicos.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158" y="0"/>
            <a:ext cx="15158392" cy="10287000"/>
          </a:xfrm>
          <a:custGeom>
            <a:avLst/>
            <a:gdLst/>
            <a:ahLst/>
            <a:cxnLst/>
            <a:rect r="r" b="b" t="t" l="l"/>
            <a:pathLst>
              <a:path h="10287000" w="15158392">
                <a:moveTo>
                  <a:pt x="0" y="0"/>
                </a:moveTo>
                <a:lnTo>
                  <a:pt x="15158392" y="0"/>
                </a:lnTo>
                <a:lnTo>
                  <a:pt x="151583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DAF__ixuMRk</dc:identifier>
  <dcterms:modified xsi:type="dcterms:W3CDTF">2011-08-01T06:04:30Z</dcterms:modified>
  <cp:revision>1</cp:revision>
  <dc:title>Presentacion propuesta de proyecto corporativo moderno azul</dc:title>
</cp:coreProperties>
</file>